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2" r:id="rId3"/>
  </p:sldMasterIdLst>
  <p:notesMasterIdLst>
    <p:notesMasterId r:id="rId24"/>
  </p:notesMasterIdLst>
  <p:sldIdLst>
    <p:sldId id="256" r:id="rId4"/>
    <p:sldId id="332" r:id="rId5"/>
    <p:sldId id="328" r:id="rId6"/>
    <p:sldId id="327" r:id="rId7"/>
    <p:sldId id="264" r:id="rId8"/>
    <p:sldId id="266" r:id="rId9"/>
    <p:sldId id="267" r:id="rId10"/>
    <p:sldId id="294" r:id="rId11"/>
    <p:sldId id="311" r:id="rId12"/>
    <p:sldId id="312" r:id="rId13"/>
    <p:sldId id="313" r:id="rId14"/>
    <p:sldId id="316" r:id="rId15"/>
    <p:sldId id="315" r:id="rId16"/>
    <p:sldId id="319" r:id="rId17"/>
    <p:sldId id="324" r:id="rId18"/>
    <p:sldId id="325" r:id="rId19"/>
    <p:sldId id="329" r:id="rId20"/>
    <p:sldId id="330" r:id="rId21"/>
    <p:sldId id="331" r:id="rId22"/>
    <p:sldId id="326" r:id="rId23"/>
  </p:sldIdLst>
  <p:sldSz cx="9144000" cy="6858000" type="screen4x3"/>
  <p:notesSz cx="6767513" cy="99075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33813" y="0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49825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05350"/>
            <a:ext cx="5413375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33813" y="9409113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0" tIns="45360" rIns="90720" bIns="453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fld id="{3A27729A-7F8C-4435-9CD0-60F37C11C38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7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DF4C51-4B89-4EF9-92F7-524291119B15}" type="slidenum">
              <a:rPr lang="pt-BR"/>
              <a:pPr/>
              <a:t>1</a:t>
            </a:fld>
            <a:endParaRPr lang="pt-BR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61C75D74-0356-4BF2-8721-DDBB6E12839C}" type="slidenum">
              <a:rPr lang="pt-BR" sz="1200">
                <a:latin typeface="Calibri" pitchFamily="32" charset="0"/>
              </a:rPr>
              <a:pPr algn="r">
                <a:buClrTx/>
                <a:buFontTx/>
                <a:buNone/>
              </a:pPr>
              <a:t>1</a:t>
            </a:fld>
            <a:endParaRPr lang="pt-BR" sz="1200">
              <a:latin typeface="Calibri" pitchFamily="32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24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FA9BC76E-0939-4472-AEEB-71E479EB758D}" type="slidenum">
              <a:rPr lang="pt-BR" sz="1300">
                <a:latin typeface="Times New Roman" pitchFamily="16" charset="0"/>
              </a:rPr>
              <a:pPr algn="r">
                <a:buClrTx/>
                <a:buFontTx/>
                <a:buNone/>
              </a:pPr>
              <a:t>1</a:t>
            </a:fld>
            <a:endParaRPr lang="pt-BR" sz="1300">
              <a:latin typeface="Times New Roman" pitchFamily="16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71888" y="9128125"/>
            <a:ext cx="2790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080" rIns="9180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BE43A5C8-544A-4495-AD07-BF01EB1052CE}" type="slidenum">
              <a:rPr lang="pt-BR" sz="13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</a:t>
            </a:fld>
            <a:endParaRPr lang="pt-BR" sz="13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671888" y="9128125"/>
            <a:ext cx="2795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080" rIns="9180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C302C6F-1A08-4DF8-BC26-57970320401B}" type="slidenum">
              <a:rPr lang="pt-BR" sz="13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</a:t>
            </a:fld>
            <a:endParaRPr lang="pt-BR" sz="130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9788" y="720725"/>
            <a:ext cx="4803775" cy="3603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90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9D488A-498A-499A-914F-E6C462E3A67F}" type="slidenum">
              <a:rPr lang="pt-BR"/>
              <a:pPr/>
              <a:t>11</a:t>
            </a:fld>
            <a:endParaRPr lang="pt-BR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65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6BA22B-79C6-4E00-933E-B1229C3C2B09}" type="slidenum">
              <a:rPr lang="pt-BR"/>
              <a:pPr/>
              <a:t>12</a:t>
            </a:fld>
            <a:endParaRPr lang="pt-BR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6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CAC99-B9AB-43B7-BEAA-3BD6ED0027C7}" type="slidenum">
              <a:rPr lang="pt-BR"/>
              <a:pPr/>
              <a:t>13</a:t>
            </a:fld>
            <a:endParaRPr lang="pt-BR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0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41AE97-609D-40AB-8180-4A49E8A30188}" type="slidenum">
              <a:rPr lang="pt-BR"/>
              <a:pPr/>
              <a:t>14</a:t>
            </a:fld>
            <a:endParaRPr lang="pt-BR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84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E7912-0246-404A-97FA-498C2A7864DF}" type="slidenum">
              <a:rPr lang="pt-BR"/>
              <a:pPr/>
              <a:t>15</a:t>
            </a:fld>
            <a:endParaRPr lang="pt-BR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5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9576E-F30A-4966-B955-B4BB9FC69C8E}" type="slidenum">
              <a:rPr lang="pt-BR"/>
              <a:pPr/>
              <a:t>16</a:t>
            </a:fld>
            <a:endParaRPr lang="pt-BR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62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BA8F3-1628-49C8-9C4E-28F3DEA8D818}" type="slidenum">
              <a:rPr lang="pt-BR"/>
              <a:pPr/>
              <a:t>20</a:t>
            </a:fld>
            <a:endParaRPr lang="pt-BR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DC3D1AF-375A-4D4E-96E4-6A78E293AAFF}" type="slidenum">
              <a:rPr lang="pt-BR" sz="1200">
                <a:latin typeface="Calibri" pitchFamily="32" charset="0"/>
              </a:rPr>
              <a:pPr algn="r">
                <a:buClrTx/>
                <a:buFontTx/>
                <a:buNone/>
              </a:pPr>
              <a:t>20</a:t>
            </a:fld>
            <a:endParaRPr lang="pt-BR" sz="1200">
              <a:latin typeface="Calibri" pitchFamily="32" charset="0"/>
            </a:endParaRPr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35400" y="9410700"/>
            <a:ext cx="2924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F90C45FB-9785-4230-91FC-A9E9EA7A5DBF}" type="slidenum">
              <a:rPr lang="pt-BR" sz="1300">
                <a:latin typeface="Times New Roman" pitchFamily="16" charset="0"/>
              </a:rPr>
              <a:pPr algn="r">
                <a:buClrTx/>
                <a:buFontTx/>
                <a:buNone/>
              </a:pPr>
              <a:t>20</a:t>
            </a:fld>
            <a:endParaRPr lang="pt-BR" sz="1300">
              <a:latin typeface="Times New Roman" pitchFamily="16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835400" y="9410700"/>
            <a:ext cx="2925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E0D661E7-8DF4-4EA3-8521-B74235C9258A}" type="slidenum">
              <a:rPr lang="pt-BR" sz="1300">
                <a:latin typeface="Times New Roman" pitchFamily="16" charset="0"/>
              </a:rPr>
              <a:pPr algn="r">
                <a:buClrTx/>
                <a:buFontTx/>
                <a:buNone/>
              </a:pPr>
              <a:t>20</a:t>
            </a:fld>
            <a:endParaRPr lang="pt-BR" sz="1300">
              <a:latin typeface="Times New Roman" pitchFamily="16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571AB7F-DC08-4041-9967-D403B8CCD829}" type="slidenum">
              <a:rPr lang="pt-BR" sz="1300">
                <a:latin typeface="Times New Roman" pitchFamily="16" charset="0"/>
              </a:rPr>
              <a:pPr algn="r">
                <a:buClrTx/>
                <a:buFontTx/>
                <a:buNone/>
              </a:pPr>
              <a:t>20</a:t>
            </a:fld>
            <a:endParaRPr lang="pt-BR" sz="1300">
              <a:latin typeface="Times New Roman" pitchFamily="16" charset="0"/>
            </a:endParaRPr>
          </a:p>
        </p:txBody>
      </p:sp>
      <p:sp>
        <p:nvSpPr>
          <p:cNvPr id="15155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96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7BF99-3B86-4DAB-A2A4-41CC1A962076}" type="slidenum">
              <a:rPr lang="pt-BR"/>
              <a:pPr/>
              <a:t>2</a:t>
            </a:fld>
            <a:endParaRPr lang="pt-BR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-11749155" y="-11779021"/>
            <a:ext cx="11749155" cy="125324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02335" y="4706105"/>
            <a:ext cx="4959710" cy="44549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CC174-088A-4006-BCD1-042B491734E7}" type="slidenum">
              <a:rPr lang="pt-BR"/>
              <a:pPr/>
              <a:t>4</a:t>
            </a:fld>
            <a:endParaRPr lang="pt-BR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6E53B100-13D8-400B-A16C-8837FFD6C3E3}" type="slidenum">
              <a:rPr lang="pt-BR" sz="1200"/>
              <a:pPr algn="r">
                <a:buClrTx/>
                <a:buFontTx/>
                <a:buNone/>
              </a:pPr>
              <a:t>4</a:t>
            </a:fld>
            <a:endParaRPr lang="pt-BR" sz="1200"/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7863" y="4703763"/>
            <a:ext cx="5414962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835400" y="9410700"/>
            <a:ext cx="2932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7520" rIns="91800" bIns="4752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C53A121-E75A-4476-A00C-91CBF7F9D484}" type="slidenum">
              <a:rPr lang="pt-BR" sz="1200"/>
              <a:pPr algn="r">
                <a:buClrTx/>
                <a:buFontTx/>
                <a:buNone/>
              </a:pPr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A67F64-15D4-4831-9B2E-DB1B4D13C614}" type="slidenum">
              <a:rPr lang="pt-BR"/>
              <a:pPr/>
              <a:t>5</a:t>
            </a:fld>
            <a:endParaRPr lang="pt-B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>
              <a:latin typeface="Calibri" pitchFamily="32" charset="0"/>
              <a:ea typeface="SimSun" charset="-122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EB502C6C-13B7-43D0-99AA-1F638F1D4D5E}" type="slidenum">
              <a:rPr lang="pt-BR" sz="1200">
                <a:latin typeface="Calibri" pitchFamily="32" charset="0"/>
              </a:rPr>
              <a:pPr algn="r">
                <a:buClrTx/>
                <a:buFontTx/>
                <a:buNone/>
              </a:pPr>
              <a:t>5</a:t>
            </a:fld>
            <a:endParaRPr lang="pt-BR" sz="120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0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A8D082-4053-45B4-BCF1-0DB9E0FDCA5A}" type="slidenum">
              <a:rPr lang="pt-BR"/>
              <a:pPr/>
              <a:t>6</a:t>
            </a:fld>
            <a:endParaRPr 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556DF7F4-F72D-4E5C-9DDC-D7564F9EBB2B}" type="slidenum">
              <a:rPr lang="pt-BR" sz="1200">
                <a:latin typeface="Calibri" pitchFamily="32" charset="0"/>
              </a:rPr>
              <a:pPr algn="r">
                <a:buClrTx/>
                <a:buFontTx/>
                <a:buNone/>
              </a:pPr>
              <a:t>6</a:t>
            </a:fld>
            <a:endParaRPr lang="pt-BR" sz="120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4A9E4E-E70D-41A1-8D47-51019D4F5439}" type="slidenum">
              <a:rPr lang="pt-BR"/>
              <a:pPr/>
              <a:t>7</a:t>
            </a:fld>
            <a:endParaRPr lang="pt-BR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45360" rIns="9072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A29830D0-A27F-471F-AED3-38FC7C3EC63C}" type="slidenum">
              <a:rPr lang="pt-BR" sz="1200">
                <a:latin typeface="Calibri" pitchFamily="32" charset="0"/>
              </a:rPr>
              <a:pPr algn="r">
                <a:buClrTx/>
                <a:buFontTx/>
                <a:buNone/>
              </a:pPr>
              <a:t>7</a:t>
            </a:fld>
            <a:endParaRPr lang="pt-BR" sz="120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4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B8682-F50A-48FE-8D37-D955FCBEE8C5}" type="slidenum">
              <a:rPr lang="pt-BR"/>
              <a:pPr/>
              <a:t>8</a:t>
            </a:fld>
            <a:endParaRPr lang="pt-BR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21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E6251-F666-41E5-B5BA-B8566BBAEA43}" type="slidenum">
              <a:rPr lang="pt-BR"/>
              <a:pPr/>
              <a:t>9</a:t>
            </a:fld>
            <a:endParaRPr lang="pt-BR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9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05D244-EBB4-4506-959D-8DC2089712A4}" type="slidenum">
              <a:rPr lang="pt-BR"/>
              <a:pPr/>
              <a:t>10</a:t>
            </a:fld>
            <a:endParaRPr lang="pt-BR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741363"/>
            <a:ext cx="4953000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6275" y="4705350"/>
            <a:ext cx="5414963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3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424C86-A196-4B52-80C1-791BFAE5BFD9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80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BE86F-8F3E-46D4-93D0-BEB47202FCA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13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A0C0D-DCEC-41EA-BDE7-CE0BF4C64EA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6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98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83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731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19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74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52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1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443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53F8B4-9BAE-43A1-B6DC-71873E74C59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728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0839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53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1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3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879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5962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10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462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476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1EE0E1-FF9D-4A8E-ABCE-31CFA0E5C3E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0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235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65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859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84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5F427B-6542-460C-A385-E1809C9F075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0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3186CF-7D2A-4A38-8951-D6DFA5634FB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6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0D551B-FF2B-43F1-B604-F1F946C404C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86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6B75F7-7CDB-488C-96CB-04F911755A9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5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22E1B9-8686-4527-B04B-3953500C0E2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4F061D-D863-4A6E-8795-6FA7A747E17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43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pt-BR"/>
              <a:t>03/06/14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2466541-05CC-4C2A-90AC-A8C72BC3EBD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08175"/>
            <a:ext cx="58293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949325"/>
            <a:ext cx="91440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252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3600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El uso del poder de compra del Estado en sectores estratégicos para el </a:t>
            </a:r>
            <a:r>
              <a:rPr lang="es-ES" sz="3600" dirty="0" err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desarollo</a:t>
            </a:r>
            <a:r>
              <a:rPr lang="es-ES" sz="36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sostenible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506095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0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pt-BR">
                <a:latin typeface="Verdana" pitchFamily="32" charset="0"/>
              </a:rPr>
              <a:t>Ana Maria Vieira Neto</a:t>
            </a:r>
          </a:p>
          <a:p>
            <a:pPr algn="ctr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Secretaria de Logística y Tecnologia de la Información</a:t>
            </a:r>
          </a:p>
          <a:p>
            <a:pPr algn="ctr">
              <a:lnSpc>
                <a:spcPct val="95000"/>
              </a:lnSpc>
              <a:spcBef>
                <a:spcPts val="800"/>
              </a:spcBef>
              <a:buClrTx/>
              <a:buFontTx/>
              <a:buNone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Directoria de Logística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2875" y="115888"/>
            <a:ext cx="2413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u="sng">
                <a:solidFill>
                  <a:srgbClr val="006699"/>
                </a:solidFill>
              </a:rPr>
              <a:t>Período anterior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1"/>
          <p:cNvSpPr>
            <a:spLocks noChangeArrowheads="1"/>
          </p:cNvSpPr>
          <p:nvPr/>
        </p:nvSpPr>
        <p:spPr bwMode="auto">
          <a:xfrm>
            <a:off x="323850" y="1905000"/>
            <a:ext cx="8496300" cy="37512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C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0350" indent="-258763" algn="just">
              <a:buClr>
                <a:srgbClr val="006699"/>
              </a:buClr>
              <a:buFont typeface="Wingdings" charset="2"/>
              <a:buChar char="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sz="2400" b="1">
                <a:solidFill>
                  <a:srgbClr val="006699"/>
                </a:solidFill>
              </a:rPr>
              <a:t>Capacidad técnico-administrativo y financiera reducidas (falta de ejecución presupuestaria);</a:t>
            </a:r>
          </a:p>
          <a:p>
            <a:pPr marL="260350" indent="-258763" algn="just">
              <a:buClrTx/>
              <a:buFontTx/>
              <a:buNone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endParaRPr lang="pt-BR" sz="2400" b="1">
              <a:solidFill>
                <a:srgbClr val="006699"/>
              </a:solidFill>
            </a:endParaRPr>
          </a:p>
          <a:p>
            <a:pPr marL="260350" indent="-258763" algn="just">
              <a:buClr>
                <a:srgbClr val="006699"/>
              </a:buClr>
              <a:buFont typeface="Wingdings" charset="2"/>
              <a:buChar char="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sz="2400" b="1">
                <a:solidFill>
                  <a:srgbClr val="006699"/>
                </a:solidFill>
              </a:rPr>
              <a:t>Falta de productos/materiales padronizados y adecuados (con calidad atestada);</a:t>
            </a:r>
          </a:p>
          <a:p>
            <a:pPr marL="260350" indent="-258763" algn="just">
              <a:buClrTx/>
              <a:buFontTx/>
              <a:buNone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endParaRPr lang="pt-BR" sz="2400" b="1">
              <a:solidFill>
                <a:srgbClr val="006699"/>
              </a:solidFill>
            </a:endParaRPr>
          </a:p>
          <a:p>
            <a:pPr marL="260350" indent="-258763" algn="just">
              <a:buClr>
                <a:srgbClr val="006699"/>
              </a:buClr>
              <a:buFont typeface="Wingdings" charset="2"/>
              <a:buChar char="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sz="2400" b="1">
                <a:solidFill>
                  <a:srgbClr val="006699"/>
                </a:solidFill>
              </a:rPr>
              <a:t>Desvinculación del proceso de formulación y implementación de políticas públicas;</a:t>
            </a:r>
          </a:p>
          <a:p>
            <a:pPr marL="260350" indent="-258763" algn="just">
              <a:buClrTx/>
              <a:buFontTx/>
              <a:buNone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endParaRPr lang="pt-BR" sz="2400" b="1">
              <a:solidFill>
                <a:srgbClr val="006699"/>
              </a:solidFill>
            </a:endParaRPr>
          </a:p>
          <a:p>
            <a:pPr marL="260350" indent="-258763" algn="just">
              <a:buClr>
                <a:srgbClr val="006699"/>
              </a:buClr>
              <a:buFont typeface="Wingdings" charset="2"/>
              <a:buChar char="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sz="2400" b="1">
                <a:solidFill>
                  <a:srgbClr val="006699"/>
                </a:solidFill>
              </a:rPr>
              <a:t>Falta de transparencia.</a:t>
            </a:r>
          </a:p>
        </p:txBody>
      </p:sp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827088" y="404813"/>
            <a:ext cx="7489825" cy="10080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56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500" b="1">
                <a:solidFill>
                  <a:srgbClr val="FFFFFF"/>
                </a:solidFill>
                <a:latin typeface="Calibri" pitchFamily="32" charset="0"/>
              </a:rPr>
              <a:t>Atención a las demandas de educación de las provincias y municípios frente las siguientes constataciones: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50825" y="850900"/>
            <a:ext cx="8642350" cy="340735"/>
          </a:xfrm>
          <a:prstGeom prst="rect">
            <a:avLst/>
          </a:prstGeom>
          <a:noFill/>
          <a:ln w="9360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336699"/>
                </a:solidFill>
                <a:cs typeface="Arial Unicode MS" charset="0"/>
              </a:rPr>
              <a:t>.</a:t>
            </a:r>
            <a:endParaRPr lang="pt-BR" sz="1600" dirty="0">
              <a:solidFill>
                <a:srgbClr val="336699"/>
              </a:solidFill>
              <a:cs typeface="Arial Unicode MS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07504" y="1064209"/>
            <a:ext cx="9146406" cy="3695500"/>
          </a:xfrm>
          <a:prstGeom prst="rect">
            <a:avLst/>
          </a:prstGeom>
          <a:noFill/>
          <a:ln w="9360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 err="1">
                <a:solidFill>
                  <a:srgbClr val="006699"/>
                </a:solidFill>
                <a:cs typeface="Calibri" pitchFamily="32" charset="0"/>
              </a:rPr>
              <a:t>Estudio</a:t>
            </a:r>
            <a:r>
              <a:rPr lang="pt-BR" b="1" dirty="0">
                <a:solidFill>
                  <a:srgbClr val="006699"/>
                </a:solidFill>
                <a:cs typeface="Calibri" pitchFamily="32" charset="0"/>
              </a:rPr>
              <a:t> </a:t>
            </a:r>
            <a:r>
              <a:rPr lang="pt-BR" b="1" dirty="0" err="1">
                <a:solidFill>
                  <a:srgbClr val="006699"/>
                </a:solidFill>
                <a:cs typeface="Calibri" pitchFamily="32" charset="0"/>
              </a:rPr>
              <a:t>del</a:t>
            </a:r>
            <a:r>
              <a:rPr lang="pt-BR" b="1" dirty="0">
                <a:solidFill>
                  <a:srgbClr val="006699"/>
                </a:solidFill>
                <a:cs typeface="Calibri" pitchFamily="32" charset="0"/>
              </a:rPr>
              <a:t> Mercado: 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incide sobre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las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variables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contextuales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 como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las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cuestiones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 económicas, demográficas y </a:t>
            </a:r>
            <a:r>
              <a:rPr lang="pt-BR" dirty="0" err="1">
                <a:solidFill>
                  <a:srgbClr val="006699"/>
                </a:solidFill>
                <a:cs typeface="Calibri" pitchFamily="32" charset="0"/>
              </a:rPr>
              <a:t>sociales</a:t>
            </a:r>
            <a:r>
              <a:rPr lang="pt-BR" dirty="0">
                <a:solidFill>
                  <a:srgbClr val="006699"/>
                </a:solidFill>
                <a:cs typeface="Calibri" pitchFamily="32" charset="0"/>
              </a:rPr>
              <a:t>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Audiencia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Pública: 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consolida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proceso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transparencia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todo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modelo;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Control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Calidad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: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adherencia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a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normas técnicas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ABNT;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Racionalidad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Administrativa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: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son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más de 5.500 municípios y 27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provincias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, y apenas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un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proceso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licitación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Economia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: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calidad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los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productos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adquiridos por menor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precio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praticado em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mercado;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Menor </a:t>
            </a: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riesgo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corrupción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y </a:t>
            </a: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cooptación</a:t>
            </a:r>
            <a:r>
              <a:rPr lang="pt-BR" b="1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: 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una grande compra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genera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, automaticamente,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acompañamiento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estrecho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por parte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los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órganos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control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y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sociedad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;</a:t>
            </a:r>
          </a:p>
          <a:p>
            <a:pPr marL="282575" indent="-282575" algn="just">
              <a:buClr>
                <a:srgbClr val="006699"/>
              </a:buClr>
              <a:buFont typeface="Wingdings" charset="2"/>
              <a:buChar char="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pt-BR" b="1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Productos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: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observancia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referencias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dispuestas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normas técnicas y dispositivos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legales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existentes em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país,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declaraciones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origen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de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materias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primas (mobiliários) y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conformidad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Resoluciones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del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Consejo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Nacional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del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Medio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Ambiente – CONAMA (</a:t>
            </a:r>
            <a:r>
              <a:rPr lang="pt-BR" dirty="0" err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autobús</a:t>
            </a:r>
            <a:r>
              <a:rPr lang="pt-BR" dirty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 escolares</a:t>
            </a:r>
            <a:r>
              <a:rPr lang="pt-BR" dirty="0" smtClean="0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). </a:t>
            </a:r>
            <a:endParaRPr lang="pt-BR" dirty="0">
              <a:solidFill>
                <a:srgbClr val="006699"/>
              </a:solidFill>
              <a:latin typeface="Calibri" pitchFamily="32" charset="0"/>
              <a:cs typeface="Calibri" pitchFamily="32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67544" y="692696"/>
            <a:ext cx="511251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El RPN y </a:t>
            </a:r>
            <a:r>
              <a:rPr lang="pt-BR" b="1" dirty="0" err="1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la</a:t>
            </a:r>
            <a:r>
              <a:rPr lang="pt-BR" b="1" dirty="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pt-BR" b="1" dirty="0" err="1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sostenibilidad</a:t>
            </a:r>
            <a:endParaRPr lang="pt-BR" b="1" dirty="0">
              <a:solidFill>
                <a:srgbClr val="FFC000"/>
              </a:solidFill>
              <a:latin typeface="Calibri" pitchFamily="32" charset="0"/>
              <a:cs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69863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Beneficios</a:t>
            </a:r>
          </a:p>
        </p:txBody>
      </p:sp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1187450" y="836613"/>
            <a:ext cx="7380288" cy="703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Conecimiento de la realidad local: estudios del mercado y audiencias públicas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7550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187450" y="1916113"/>
            <a:ext cx="7380288" cy="398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Adquisión de escala – major poder de compra gubernamental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98775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187450" y="2852738"/>
            <a:ext cx="3313113" cy="398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Racionalidad procesual</a:t>
            </a: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36988"/>
            <a:ext cx="396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1187450" y="3778250"/>
            <a:ext cx="7380288" cy="3984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Menor riesgo de corupción y cooptación/ Major transparencia</a:t>
            </a:r>
          </a:p>
        </p:txBody>
      </p: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03775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1187450" y="4732338"/>
            <a:ext cx="7380288" cy="703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Adequación, calidad y padronización de los productos adquiridos</a:t>
            </a:r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08650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1187450" y="5649913"/>
            <a:ext cx="7380288" cy="398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6699"/>
                </a:solidFill>
              </a:rPr>
              <a:t>Más rapidez en la contratación</a:t>
            </a:r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69863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FFFFFF"/>
                </a:solidFill>
                <a:latin typeface="Calibri" pitchFamily="32" charset="0"/>
                <a:cs typeface="Calibri" pitchFamily="32" charset="0"/>
              </a:rPr>
              <a:t>Itens do Registro de Preços Nacional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11188" y="1125538"/>
            <a:ext cx="3744912" cy="5148262"/>
          </a:xfrm>
          <a:prstGeom prst="rect">
            <a:avLst/>
          </a:prstGeom>
          <a:noFill/>
          <a:ln w="12600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Autobús Escolar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Bicicleta Escolar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Casco (capacete) Escolar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Lanchas Escolares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Laboratórios de informática 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Computadoras Interativas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Losa Digital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Tablet Educacional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Notebook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Mobiliário Escolar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Mobiliário extra clase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Ventiladores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Climatizador</a:t>
            </a:r>
          </a:p>
          <a:p>
            <a:pPr marL="339725" indent="-339725">
              <a:spcBef>
                <a:spcPts val="1000"/>
              </a:spcBef>
              <a:buClr>
                <a:srgbClr val="006699"/>
              </a:buClr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Uniformes escolares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679950" y="720725"/>
            <a:ext cx="4033838" cy="6111875"/>
          </a:xfrm>
          <a:prstGeom prst="rect">
            <a:avLst/>
          </a:prstGeom>
          <a:noFill/>
          <a:ln w="12600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15.	Material escolar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16.	Juguetes escolares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17.	Equipamientos para playground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18.	Instrumientos musicales y electrónicos 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19.	Equipamientos de cocina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20.	Utensílios de cocina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21.	Equipamientos y materiales de acesibilidad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22.	Laboratório mueble profissionalizante e-TEC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23.	Laboratório mueble oftalmológico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24.	Laboratório mueble odontológico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25.	Camión frigorífico</a:t>
            </a:r>
          </a:p>
          <a:p>
            <a:pPr marL="355600" indent="-352425">
              <a:spcBef>
                <a:spcPts val="1000"/>
              </a:spcBef>
              <a:buClrTx/>
              <a:buFontTx/>
              <a:buNone/>
              <a:tabLst>
                <a:tab pos="355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pt-BR" sz="16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26.	Unidads escolares padronizadas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Ítem del Registro de Precios Nacional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69863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Resultados - exemplios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437063"/>
            <a:ext cx="104298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1223963" y="4076700"/>
            <a:ext cx="7561262" cy="368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6699"/>
                </a:solidFill>
              </a:rPr>
              <a:t>Computadores Interativos: 66.896 adesões concedidas– 2012</a:t>
            </a:r>
          </a:p>
        </p:txBody>
      </p:sp>
      <p:graphicFrame>
        <p:nvGraphicFramePr>
          <p:cNvPr id="76804" name="Group 4"/>
          <p:cNvGraphicFramePr>
            <a:graphicFrameLocks noGrp="1"/>
          </p:cNvGraphicFramePr>
          <p:nvPr/>
        </p:nvGraphicFramePr>
        <p:xfrm>
          <a:off x="1511300" y="4456113"/>
          <a:ext cx="7167563" cy="948793"/>
        </p:xfrm>
        <a:graphic>
          <a:graphicData uri="http://schemas.openxmlformats.org/drawingml/2006/table">
            <a:tbl>
              <a:tblPr/>
              <a:tblGrid>
                <a:gridCol w="2124075"/>
                <a:gridCol w="2233613"/>
                <a:gridCol w="2809875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de mercado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registrado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Economia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237.660.000 milhões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182.500.000 milhões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55.160.000 milhões – 20,20%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28" name="Picture 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73125"/>
            <a:ext cx="936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1189038" y="620713"/>
            <a:ext cx="7488237" cy="368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6699"/>
                </a:solidFill>
              </a:rPr>
              <a:t>Autobús Escolar:  25.324 adhesiones concedidas – 2008/2013</a:t>
            </a:r>
          </a:p>
        </p:txBody>
      </p:sp>
      <p:graphicFrame>
        <p:nvGraphicFramePr>
          <p:cNvPr id="76830" name="Group 30"/>
          <p:cNvGraphicFramePr>
            <a:graphicFrameLocks noGrp="1"/>
          </p:cNvGraphicFramePr>
          <p:nvPr/>
        </p:nvGraphicFramePr>
        <p:xfrm>
          <a:off x="1552575" y="1028700"/>
          <a:ext cx="7129463" cy="917043"/>
        </p:xfrm>
        <a:graphic>
          <a:graphicData uri="http://schemas.openxmlformats.org/drawingml/2006/table">
            <a:tbl>
              <a:tblPr/>
              <a:tblGrid>
                <a:gridCol w="2085975"/>
                <a:gridCol w="2160588"/>
                <a:gridCol w="28829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de mercado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registrado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economia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5.830.718.121 bilhões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4.980.232.400 bilhões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850.485.721 milhões – 14,58%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54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82800"/>
            <a:ext cx="10080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55" name="AutoShape 55"/>
          <p:cNvSpPr>
            <a:spLocks noChangeArrowheads="1"/>
          </p:cNvSpPr>
          <p:nvPr/>
        </p:nvSpPr>
        <p:spPr bwMode="auto">
          <a:xfrm>
            <a:off x="1258888" y="1757363"/>
            <a:ext cx="7561262" cy="368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6699"/>
                </a:solidFill>
              </a:rPr>
              <a:t>Mobiliários escolares: 6.580.664 adesões concedidas – 2009/2012</a:t>
            </a:r>
          </a:p>
        </p:txBody>
      </p:sp>
      <p:graphicFrame>
        <p:nvGraphicFramePr>
          <p:cNvPr id="76856" name="Group 56"/>
          <p:cNvGraphicFramePr>
            <a:graphicFrameLocks noGrp="1"/>
          </p:cNvGraphicFramePr>
          <p:nvPr/>
        </p:nvGraphicFramePr>
        <p:xfrm>
          <a:off x="1403350" y="2144713"/>
          <a:ext cx="7491413" cy="917043"/>
        </p:xfrm>
        <a:graphic>
          <a:graphicData uri="http://schemas.openxmlformats.org/drawingml/2006/table">
            <a:tbl>
              <a:tblPr/>
              <a:tblGrid>
                <a:gridCol w="2181225"/>
                <a:gridCol w="2255838"/>
                <a:gridCol w="305435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de mercado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registrado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economia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793.088.160,87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684.949.580,22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108.138.580,65 milhões – 13,63%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8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3250"/>
            <a:ext cx="9350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81" name="AutoShape 81"/>
          <p:cNvSpPr>
            <a:spLocks noChangeArrowheads="1"/>
          </p:cNvSpPr>
          <p:nvPr/>
        </p:nvSpPr>
        <p:spPr bwMode="auto">
          <a:xfrm>
            <a:off x="1403350" y="2924175"/>
            <a:ext cx="7561263" cy="368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6699"/>
                </a:solidFill>
              </a:rPr>
              <a:t>Uniformes escolares: 2.210.379 adesões concedidas – 2010/2012</a:t>
            </a:r>
          </a:p>
        </p:txBody>
      </p:sp>
      <p:graphicFrame>
        <p:nvGraphicFramePr>
          <p:cNvPr id="76882" name="Group 82"/>
          <p:cNvGraphicFramePr>
            <a:graphicFrameLocks noGrp="1"/>
          </p:cNvGraphicFramePr>
          <p:nvPr/>
        </p:nvGraphicFramePr>
        <p:xfrm>
          <a:off x="1403350" y="3302000"/>
          <a:ext cx="7491413" cy="917043"/>
        </p:xfrm>
        <a:graphic>
          <a:graphicData uri="http://schemas.openxmlformats.org/drawingml/2006/table">
            <a:tbl>
              <a:tblPr/>
              <a:tblGrid>
                <a:gridCol w="2232025"/>
                <a:gridCol w="2262188"/>
                <a:gridCol w="29972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estimado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registrado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economia</a:t>
                      </a:r>
                    </a:p>
                  </a:txBody>
                  <a:tcPr marT="8868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527.476.617,65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400.994.051,39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126.482.566,26 milhões – 23,98%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906" name="Picture 1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938"/>
            <a:ext cx="8286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6907" name="Group 107"/>
          <p:cNvGraphicFramePr>
            <a:graphicFrameLocks noGrp="1"/>
          </p:cNvGraphicFramePr>
          <p:nvPr/>
        </p:nvGraphicFramePr>
        <p:xfrm>
          <a:off x="1476375" y="5638800"/>
          <a:ext cx="7202488" cy="901055"/>
        </p:xfrm>
        <a:graphic>
          <a:graphicData uri="http://schemas.openxmlformats.org/drawingml/2006/table">
            <a:tbl>
              <a:tblPr/>
              <a:tblGrid>
                <a:gridCol w="2016125"/>
                <a:gridCol w="2233613"/>
                <a:gridCol w="2952750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estimado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valor registrado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economia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3DA"/>
                        </a:gs>
                        <a:gs pos="100000">
                          <a:srgbClr val="FFDE80"/>
                        </a:gs>
                      </a:gsLst>
                      <a:lin ang="5400000" scaled="1"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217.150.002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176.984.358,59 milhões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40.165.643,41 milhões – 18,49 %</a:t>
                      </a:r>
                    </a:p>
                  </a:txBody>
                  <a:tcPr marT="85968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931" name="AutoShape 131"/>
          <p:cNvSpPr>
            <a:spLocks noChangeArrowheads="1"/>
          </p:cNvSpPr>
          <p:nvPr/>
        </p:nvSpPr>
        <p:spPr bwMode="auto">
          <a:xfrm>
            <a:off x="1079500" y="5268913"/>
            <a:ext cx="7885113" cy="612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>
                <a:solidFill>
                  <a:srgbClr val="006699"/>
                </a:solidFill>
              </a:rPr>
              <a:t>Caminho da Escola – Bicicletas Escolares: 172.277 adesões concedidas – 2010/2012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006699"/>
                </a:solidFill>
                <a:latin typeface="Calibri" pitchFamily="32" charset="0"/>
                <a:cs typeface="Calibri" pitchFamily="32" charset="0"/>
              </a:rPr>
              <a:t>RPN – Eficiencia de Gastos Públicos – 2008/2012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03238" y="1495425"/>
            <a:ext cx="8172450" cy="581025"/>
          </a:xfrm>
          <a:prstGeom prst="rect">
            <a:avLst/>
          </a:prstGeom>
          <a:gradFill rotWithShape="0">
            <a:gsLst>
              <a:gs pos="0">
                <a:srgbClr val="E0E6EF"/>
              </a:gs>
              <a:gs pos="100000">
                <a:srgbClr val="92AECF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2F2F2"/>
                </a:solidFill>
              </a:rPr>
              <a:t>R$ 12.304.648.570,04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431800" y="1052513"/>
            <a:ext cx="44291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6699"/>
                </a:solidFill>
              </a:rPr>
              <a:t>VALOR TOTAL DE MERCADO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03238" y="2827338"/>
            <a:ext cx="6553200" cy="581025"/>
          </a:xfrm>
          <a:prstGeom prst="rect">
            <a:avLst/>
          </a:prstGeom>
          <a:gradFill rotWithShape="0">
            <a:gsLst>
              <a:gs pos="0">
                <a:srgbClr val="FFF3DA"/>
              </a:gs>
              <a:gs pos="100000">
                <a:srgbClr val="FFDE8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006699"/>
                </a:solidFill>
              </a:rPr>
              <a:t>R$ 9.655.922.513,03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31800" y="2339975"/>
            <a:ext cx="58689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6699"/>
                </a:solidFill>
              </a:rPr>
              <a:t>VALOR TOTAL REGISTRADO POR EL FNDE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056438" y="2825750"/>
            <a:ext cx="1619250" cy="584200"/>
          </a:xfrm>
          <a:prstGeom prst="rect">
            <a:avLst/>
          </a:prstGeom>
          <a:gradFill rotWithShape="0">
            <a:gsLst>
              <a:gs pos="0">
                <a:srgbClr val="E0E6EF"/>
              </a:gs>
              <a:gs pos="100000">
                <a:srgbClr val="92AEC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31800" y="3700463"/>
            <a:ext cx="35290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6699"/>
                </a:solidFill>
              </a:rPr>
              <a:t>ECONOMIA TOTAL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503238" y="4143375"/>
            <a:ext cx="4176712" cy="581025"/>
          </a:xfrm>
          <a:prstGeom prst="rect">
            <a:avLst/>
          </a:prstGeom>
          <a:gradFill rotWithShape="0">
            <a:gsLst>
              <a:gs pos="0">
                <a:srgbClr val="E0E6EF"/>
              </a:gs>
              <a:gs pos="100000">
                <a:srgbClr val="92AEC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2F2F2"/>
                </a:solidFill>
              </a:rPr>
              <a:t>R$ 2.648.726.057,02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679950" y="4141788"/>
            <a:ext cx="3995738" cy="581025"/>
          </a:xfrm>
          <a:prstGeom prst="rect">
            <a:avLst/>
          </a:prstGeom>
          <a:gradFill rotWithShape="0">
            <a:gsLst>
              <a:gs pos="0">
                <a:srgbClr val="FFF3DA"/>
              </a:gs>
              <a:gs pos="100000">
                <a:srgbClr val="FFDE8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006699"/>
                </a:solidFill>
              </a:rPr>
              <a:t>21,52%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503238" y="5216525"/>
            <a:ext cx="81724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 dirty="0">
                <a:solidFill>
                  <a:srgbClr val="006699"/>
                </a:solidFill>
              </a:rPr>
              <a:t>Los valores de mercado, utilizados como referencia </a:t>
            </a:r>
            <a:r>
              <a:rPr lang="pt-BR" sz="1700" b="1" dirty="0" err="1">
                <a:solidFill>
                  <a:srgbClr val="006699"/>
                </a:solidFill>
              </a:rPr>
              <a:t>en</a:t>
            </a:r>
            <a:r>
              <a:rPr lang="pt-BR" sz="1700" b="1" dirty="0">
                <a:solidFill>
                  <a:srgbClr val="006699"/>
                </a:solidFill>
              </a:rPr>
              <a:t> </a:t>
            </a:r>
            <a:r>
              <a:rPr lang="pt-BR" sz="1700" b="1" dirty="0" err="1">
                <a:solidFill>
                  <a:srgbClr val="006699"/>
                </a:solidFill>
              </a:rPr>
              <a:t>las</a:t>
            </a:r>
            <a:r>
              <a:rPr lang="pt-BR" sz="1700" b="1" dirty="0">
                <a:solidFill>
                  <a:srgbClr val="006699"/>
                </a:solidFill>
              </a:rPr>
              <a:t> </a:t>
            </a:r>
            <a:r>
              <a:rPr lang="pt-BR" sz="1700" b="1" dirty="0" err="1">
                <a:solidFill>
                  <a:srgbClr val="006699"/>
                </a:solidFill>
              </a:rPr>
              <a:t>licitaciones</a:t>
            </a:r>
            <a:r>
              <a:rPr lang="pt-BR" sz="1700" b="1" dirty="0">
                <a:solidFill>
                  <a:srgbClr val="006699"/>
                </a:solidFill>
              </a:rPr>
              <a:t>, </a:t>
            </a:r>
            <a:r>
              <a:rPr lang="pt-BR" sz="1700" b="1" dirty="0" err="1">
                <a:solidFill>
                  <a:srgbClr val="006699"/>
                </a:solidFill>
              </a:rPr>
              <a:t>son</a:t>
            </a:r>
            <a:r>
              <a:rPr lang="pt-BR" sz="1700" b="1" dirty="0">
                <a:solidFill>
                  <a:srgbClr val="006699"/>
                </a:solidFill>
              </a:rPr>
              <a:t> </a:t>
            </a:r>
            <a:r>
              <a:rPr lang="pt-BR" sz="1700" b="1" dirty="0" err="1">
                <a:solidFill>
                  <a:srgbClr val="006699"/>
                </a:solidFill>
              </a:rPr>
              <a:t>los</a:t>
            </a:r>
            <a:r>
              <a:rPr lang="pt-BR" sz="1700" b="1" dirty="0">
                <a:solidFill>
                  <a:srgbClr val="006699"/>
                </a:solidFill>
              </a:rPr>
              <a:t> obtidos de </a:t>
            </a:r>
            <a:r>
              <a:rPr lang="pt-BR" sz="1700" b="1" dirty="0" err="1">
                <a:solidFill>
                  <a:srgbClr val="006699"/>
                </a:solidFill>
              </a:rPr>
              <a:t>las</a:t>
            </a:r>
            <a:r>
              <a:rPr lang="pt-BR" sz="1700" b="1" dirty="0">
                <a:solidFill>
                  <a:srgbClr val="006699"/>
                </a:solidFill>
              </a:rPr>
              <a:t> compras realizadas por </a:t>
            </a:r>
            <a:r>
              <a:rPr lang="pt-BR" sz="1700" b="1" dirty="0" err="1">
                <a:solidFill>
                  <a:srgbClr val="006699"/>
                </a:solidFill>
              </a:rPr>
              <a:t>provincias</a:t>
            </a:r>
            <a:r>
              <a:rPr lang="pt-BR" sz="1700" b="1" dirty="0">
                <a:solidFill>
                  <a:srgbClr val="006699"/>
                </a:solidFill>
              </a:rPr>
              <a:t> y municípios y de </a:t>
            </a:r>
            <a:r>
              <a:rPr lang="pt-BR" sz="1700" b="1" dirty="0" err="1">
                <a:solidFill>
                  <a:srgbClr val="006699"/>
                </a:solidFill>
              </a:rPr>
              <a:t>la</a:t>
            </a:r>
            <a:r>
              <a:rPr lang="pt-BR" sz="1700" b="1" dirty="0">
                <a:solidFill>
                  <a:srgbClr val="006699"/>
                </a:solidFill>
              </a:rPr>
              <a:t> </a:t>
            </a:r>
            <a:r>
              <a:rPr lang="pt-BR" sz="1700" b="1" dirty="0" err="1">
                <a:solidFill>
                  <a:srgbClr val="006699"/>
                </a:solidFill>
              </a:rPr>
              <a:t>composición</a:t>
            </a:r>
            <a:r>
              <a:rPr lang="pt-BR" sz="1700" b="1" dirty="0">
                <a:solidFill>
                  <a:srgbClr val="006699"/>
                </a:solidFill>
              </a:rPr>
              <a:t> dos </a:t>
            </a:r>
            <a:r>
              <a:rPr lang="pt-BR" sz="1700" b="1" dirty="0" err="1">
                <a:solidFill>
                  <a:srgbClr val="006699"/>
                </a:solidFill>
              </a:rPr>
              <a:t>costos</a:t>
            </a:r>
            <a:r>
              <a:rPr lang="pt-BR" sz="1700" b="1" dirty="0">
                <a:solidFill>
                  <a:srgbClr val="006699"/>
                </a:solidFill>
              </a:rPr>
              <a:t> de cada </a:t>
            </a:r>
            <a:r>
              <a:rPr lang="pt-BR" sz="1700" b="1" dirty="0" err="1">
                <a:solidFill>
                  <a:srgbClr val="006699"/>
                </a:solidFill>
              </a:rPr>
              <a:t>producto</a:t>
            </a:r>
            <a:r>
              <a:rPr lang="pt-BR" sz="1700" b="1" dirty="0">
                <a:solidFill>
                  <a:srgbClr val="006699"/>
                </a:solidFill>
              </a:rPr>
              <a:t>, o </a:t>
            </a:r>
            <a:r>
              <a:rPr lang="pt-BR" sz="1700" b="1" dirty="0" err="1">
                <a:solidFill>
                  <a:srgbClr val="006699"/>
                </a:solidFill>
              </a:rPr>
              <a:t>sea</a:t>
            </a:r>
            <a:r>
              <a:rPr lang="pt-BR" sz="1700" b="1" dirty="0">
                <a:solidFill>
                  <a:srgbClr val="006699"/>
                </a:solidFill>
              </a:rPr>
              <a:t>, </a:t>
            </a:r>
            <a:r>
              <a:rPr lang="pt-BR" sz="1700" b="1" dirty="0" err="1">
                <a:solidFill>
                  <a:srgbClr val="006699"/>
                </a:solidFill>
              </a:rPr>
              <a:t>son</a:t>
            </a:r>
            <a:r>
              <a:rPr lang="pt-BR" sz="1700" b="1" dirty="0">
                <a:solidFill>
                  <a:srgbClr val="006699"/>
                </a:solidFill>
              </a:rPr>
              <a:t> referencias de </a:t>
            </a:r>
            <a:r>
              <a:rPr lang="pt-BR" sz="1700" b="1" dirty="0" err="1">
                <a:solidFill>
                  <a:srgbClr val="006699"/>
                </a:solidFill>
              </a:rPr>
              <a:t>precios</a:t>
            </a:r>
            <a:r>
              <a:rPr lang="pt-BR" sz="1700" b="1" dirty="0">
                <a:solidFill>
                  <a:srgbClr val="006699"/>
                </a:solidFill>
              </a:rPr>
              <a:t> </a:t>
            </a:r>
            <a:r>
              <a:rPr lang="pt-BR" sz="1700" b="1" dirty="0" err="1">
                <a:solidFill>
                  <a:srgbClr val="006699"/>
                </a:solidFill>
              </a:rPr>
              <a:t>reales</a:t>
            </a:r>
            <a:r>
              <a:rPr lang="pt-BR" sz="1700" b="1" dirty="0">
                <a:solidFill>
                  <a:srgbClr val="006699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2"/>
          <p:cNvGrpSpPr>
            <a:grpSpLocks/>
          </p:cNvGrpSpPr>
          <p:nvPr/>
        </p:nvGrpSpPr>
        <p:grpSpPr bwMode="auto">
          <a:xfrm>
            <a:off x="-3175" y="0"/>
            <a:ext cx="9147175" cy="6858000"/>
            <a:chOff x="-3864" y="0"/>
            <a:chExt cx="9147865" cy="6858000"/>
          </a:xfrm>
        </p:grpSpPr>
        <p:pic>
          <p:nvPicPr>
            <p:cNvPr id="307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4" y="3999557"/>
              <a:ext cx="4359964" cy="285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55" y="0"/>
              <a:ext cx="1881146" cy="2570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657600"/>
              <a:ext cx="478790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593" y="0"/>
              <a:ext cx="3270865" cy="2476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7" name="Imagem 7" descr="merenda II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56100" cy="2476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52" y="2132856"/>
              <a:ext cx="1907704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4" y="2132856"/>
              <a:ext cx="3172216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32856"/>
              <a:ext cx="4067945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33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2"/>
          <p:cNvSpPr>
            <a:spLocks noChangeArrowheads="1"/>
          </p:cNvSpPr>
          <p:nvPr/>
        </p:nvSpPr>
        <p:spPr bwMode="auto">
          <a:xfrm>
            <a:off x="0" y="8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Programa Caminho da Escola</a:t>
            </a:r>
          </a:p>
        </p:txBody>
      </p:sp>
      <p:grpSp>
        <p:nvGrpSpPr>
          <p:cNvPr id="31747" name="Grupo 2"/>
          <p:cNvGrpSpPr>
            <a:grpSpLocks/>
          </p:cNvGrpSpPr>
          <p:nvPr/>
        </p:nvGrpSpPr>
        <p:grpSpPr bwMode="auto">
          <a:xfrm>
            <a:off x="0" y="620713"/>
            <a:ext cx="9153525" cy="6264275"/>
            <a:chOff x="0" y="1185072"/>
            <a:chExt cx="9152868" cy="5683902"/>
          </a:xfrm>
        </p:grpSpPr>
        <p:pic>
          <p:nvPicPr>
            <p:cNvPr id="3174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693" y="1185072"/>
              <a:ext cx="2289175" cy="175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13" y="1185072"/>
              <a:ext cx="2653179" cy="175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412" y="2936570"/>
              <a:ext cx="3121025" cy="1884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14" y="4735374"/>
              <a:ext cx="4942354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936570"/>
              <a:ext cx="2987824" cy="179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5072"/>
              <a:ext cx="4211513" cy="285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3685"/>
              <a:ext cx="4210514" cy="2825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89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2"/>
          <p:cNvSpPr>
            <a:spLocks noChangeArrowheads="1"/>
          </p:cNvSpPr>
          <p:nvPr/>
        </p:nvSpPr>
        <p:spPr bwMode="auto">
          <a:xfrm>
            <a:off x="0" y="8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Tecnologias Educacionais</a:t>
            </a:r>
          </a:p>
        </p:txBody>
      </p:sp>
      <p:grpSp>
        <p:nvGrpSpPr>
          <p:cNvPr id="32771" name="Grupo 2"/>
          <p:cNvGrpSpPr>
            <a:grpSpLocks/>
          </p:cNvGrpSpPr>
          <p:nvPr/>
        </p:nvGrpSpPr>
        <p:grpSpPr bwMode="auto">
          <a:xfrm>
            <a:off x="0" y="692150"/>
            <a:ext cx="9144000" cy="6165850"/>
            <a:chOff x="-1" y="578297"/>
            <a:chExt cx="9144001" cy="6279703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8297"/>
              <a:ext cx="3641636" cy="2725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13" y="3200400"/>
              <a:ext cx="6059487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6" y="578297"/>
              <a:ext cx="5502363" cy="262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200400"/>
              <a:ext cx="3084513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14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79375"/>
            <a:ext cx="914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8000"/>
              </a:lnSpc>
              <a:spcBef>
                <a:spcPts val="1438"/>
              </a:spcBef>
            </a:pPr>
            <a:r>
              <a:rPr lang="en-GB" sz="2300">
                <a:solidFill>
                  <a:srgbClr val="0066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MINISTRY OF PLANNING 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304800" y="6248400"/>
            <a:ext cx="8534400" cy="1588"/>
          </a:xfrm>
          <a:prstGeom prst="line">
            <a:avLst/>
          </a:prstGeom>
          <a:noFill/>
          <a:ln w="936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558800"/>
            <a:ext cx="8955088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500"/>
              </a:spcBef>
              <a:buClrTx/>
              <a:buFontTx/>
              <a:buNone/>
            </a:pPr>
            <a:endParaRPr lang="pt-BR" sz="2000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PUBLIC PURCHSES' PARADIGM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endParaRPr lang="pt-BR" sz="2000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1st </a:t>
            </a:r>
            <a:r>
              <a:rPr lang="pt-BR" sz="1600" dirty="0" err="1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wave</a:t>
            </a:r>
            <a:r>
              <a:rPr lang="pt-BR" sz="1600" dirty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600" dirty="0" err="1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Act</a:t>
            </a:r>
            <a:r>
              <a:rPr lang="pt-BR" sz="1600" dirty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 8,666/93: ISONOMY+ MORALITY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 err="1">
                <a:latin typeface="Tahoma" pitchFamily="34" charset="0"/>
                <a:cs typeface="Tahoma" pitchFamily="34" charset="0"/>
              </a:rPr>
              <a:t>To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create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proceedings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to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allow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access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to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State's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purchse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power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and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implement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principles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of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morality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and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isonomy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endParaRPr lang="pt-BR" sz="16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>
                <a:solidFill>
                  <a:srgbClr val="5E11A6"/>
                </a:solidFill>
                <a:latin typeface="Tahoma" pitchFamily="34" charset="0"/>
                <a:cs typeface="Tahoma" pitchFamily="34" charset="0"/>
              </a:rPr>
              <a:t>2nd </a:t>
            </a:r>
            <a:r>
              <a:rPr lang="pt-BR" sz="1600" dirty="0" err="1">
                <a:solidFill>
                  <a:srgbClr val="5E11A6"/>
                </a:solidFill>
                <a:latin typeface="Tahoma" pitchFamily="34" charset="0"/>
                <a:cs typeface="Tahoma" pitchFamily="34" charset="0"/>
              </a:rPr>
              <a:t>wave</a:t>
            </a:r>
            <a:r>
              <a:rPr lang="pt-BR" sz="1600" dirty="0">
                <a:solidFill>
                  <a:srgbClr val="5E11A6"/>
                </a:solidFill>
                <a:latin typeface="Tahoma" pitchFamily="34" charset="0"/>
                <a:cs typeface="Tahoma" pitchFamily="34" charset="0"/>
              </a:rPr>
              <a:t>: EFICIENCY + ECONOMY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 err="1">
                <a:latin typeface="Tahoma" pitchFamily="34" charset="0"/>
                <a:cs typeface="Tahoma" pitchFamily="34" charset="0"/>
              </a:rPr>
              <a:t>To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buy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faster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and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betterat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lowest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possible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cost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,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using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scale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of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public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purchases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'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power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3rd </a:t>
            </a:r>
            <a:r>
              <a:rPr lang="pt-BR" sz="1600" dirty="0" err="1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wave</a:t>
            </a:r>
            <a:r>
              <a:rPr lang="pt-BR" sz="1600" dirty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: THE USE OF THE STATE'S PURCHSE </a:t>
            </a:r>
            <a:r>
              <a:rPr lang="pt-BR" sz="1600" dirty="0" smtClean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POWER in </a:t>
            </a:r>
            <a:r>
              <a:rPr lang="pt-BR" sz="1600" dirty="0" err="1" smtClean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sustainable</a:t>
            </a:r>
            <a:r>
              <a:rPr lang="pt-BR" sz="1600" dirty="0" smtClean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 smtClean="0">
                <a:solidFill>
                  <a:srgbClr val="6B0094"/>
                </a:solidFill>
                <a:latin typeface="Tahoma" pitchFamily="34" charset="0"/>
                <a:cs typeface="Tahoma" pitchFamily="34" charset="0"/>
              </a:rPr>
              <a:t>development</a:t>
            </a:r>
            <a:endParaRPr lang="pt-BR" sz="1600" dirty="0">
              <a:solidFill>
                <a:srgbClr val="6B0094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To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buy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from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estrategic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and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relevant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segments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for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the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sustainable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economic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and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 social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development</a:t>
            </a:r>
            <a:r>
              <a:rPr lang="pt-BR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ctr">
              <a:spcBef>
                <a:spcPts val="500"/>
              </a:spcBef>
              <a:buClrTx/>
              <a:buFontTx/>
              <a:buNone/>
            </a:pPr>
            <a:endParaRPr lang="pt-BR" sz="16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endParaRPr lang="pt-BR" sz="16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</a:pP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74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0" y="1697038"/>
            <a:ext cx="914400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endParaRPr lang="pt-BR" sz="2400">
              <a:latin typeface="Verdana" pitchFamily="32" charset="0"/>
            </a:endParaRPr>
          </a:p>
          <a:p>
            <a:pPr algn="ctr">
              <a:buClrTx/>
              <a:buFontTx/>
              <a:buNone/>
            </a:pPr>
            <a:r>
              <a:rPr lang="pt-BR" sz="3200">
                <a:latin typeface="Verdana" pitchFamily="32" charset="0"/>
              </a:rPr>
              <a:t>GRACIAS!</a:t>
            </a:r>
          </a:p>
          <a:p>
            <a:pPr algn="ctr">
              <a:buClrTx/>
              <a:buFontTx/>
              <a:buNone/>
            </a:pPr>
            <a:endParaRPr lang="pt-BR" sz="2400">
              <a:latin typeface="Verdana" pitchFamily="32" charset="0"/>
            </a:endParaRPr>
          </a:p>
          <a:p>
            <a:pPr algn="ctr">
              <a:buClrTx/>
              <a:buFontTx/>
              <a:buNone/>
            </a:pPr>
            <a:r>
              <a:rPr lang="pt-BR" sz="2400">
                <a:latin typeface="Verdana" pitchFamily="32" charset="0"/>
              </a:rPr>
              <a:t>Ana Maria Vieira Neto</a:t>
            </a:r>
          </a:p>
          <a:p>
            <a:pPr algn="ctr">
              <a:buClrTx/>
              <a:buFontTx/>
              <a:buNone/>
            </a:pPr>
            <a:endParaRPr lang="pt-BR" sz="2400">
              <a:latin typeface="Verdana" pitchFamily="32" charset="0"/>
            </a:endParaRPr>
          </a:p>
          <a:p>
            <a:pPr algn="ctr">
              <a:buClrTx/>
              <a:buFontTx/>
              <a:buNone/>
            </a:pPr>
            <a:r>
              <a:rPr lang="pt-BR" sz="2400">
                <a:latin typeface="Verdana" pitchFamily="32" charset="0"/>
              </a:rPr>
              <a:t>ana.neto@planejamento.gov.br</a:t>
            </a:r>
          </a:p>
          <a:p>
            <a:pPr algn="ctr">
              <a:buClrTx/>
              <a:buFontTx/>
              <a:buNone/>
            </a:pPr>
            <a:endParaRPr lang="pt-BR" sz="2400">
              <a:latin typeface="Verdana" pitchFamily="32" charset="0"/>
            </a:endParaRPr>
          </a:p>
          <a:p>
            <a:pPr algn="ctr">
              <a:buClrTx/>
              <a:buFontTx/>
              <a:buNone/>
            </a:pPr>
            <a:r>
              <a:rPr lang="pt-BR" sz="2400">
                <a:latin typeface="Verdana" pitchFamily="32" charset="0"/>
              </a:rPr>
              <a:t>www.Comprasnet.gov.br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1000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28575" y="1009650"/>
            <a:ext cx="8893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buFont typeface="Times New Roman" pitchFamily="18" charset="0"/>
              <a:buNone/>
            </a:pPr>
            <a:r>
              <a:rPr lang="es-ES" altLang="pt-BR" sz="3600" b="1" dirty="0">
                <a:solidFill>
                  <a:srgbClr val="92D050"/>
                </a:solidFill>
                <a:latin typeface="Arial" pitchFamily="34" charset="0"/>
              </a:rPr>
              <a:t>Adquisiciones</a:t>
            </a:r>
            <a:r>
              <a:rPr lang="es-ES" altLang="pt-BR" sz="3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pt-BR" altLang="pt-BR" sz="3600" b="1" dirty="0">
                <a:solidFill>
                  <a:srgbClr val="92D050"/>
                </a:solidFill>
                <a:latin typeface="Arial" pitchFamily="34" charset="0"/>
              </a:rPr>
              <a:t>Públicas </a:t>
            </a:r>
            <a:r>
              <a:rPr lang="pt-BR" altLang="pt-BR" sz="3600" b="1" dirty="0" err="1" smtClean="0">
                <a:solidFill>
                  <a:srgbClr val="92D050"/>
                </a:solidFill>
                <a:latin typeface="Arial" pitchFamily="34" charset="0"/>
              </a:rPr>
              <a:t>Sostenibles</a:t>
            </a:r>
            <a:r>
              <a:rPr lang="pt-BR" altLang="pt-BR" sz="3600" b="1" dirty="0" smtClean="0">
                <a:solidFill>
                  <a:srgbClr val="92D050"/>
                </a:solidFill>
                <a:latin typeface="Arial" pitchFamily="34" charset="0"/>
              </a:rPr>
              <a:t> o para </a:t>
            </a:r>
            <a:r>
              <a:rPr lang="pt-BR" altLang="pt-BR" sz="3600" b="1" dirty="0" err="1" smtClean="0">
                <a:solidFill>
                  <a:srgbClr val="92D050"/>
                </a:solidFill>
                <a:latin typeface="Arial" pitchFamily="34" charset="0"/>
              </a:rPr>
              <a:t>el</a:t>
            </a:r>
            <a:r>
              <a:rPr lang="pt-BR" altLang="pt-BR" sz="3600" b="1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pt-BR" altLang="pt-BR" sz="3600" b="1" dirty="0" err="1" smtClean="0">
                <a:solidFill>
                  <a:srgbClr val="92D050"/>
                </a:solidFill>
                <a:latin typeface="Arial" pitchFamily="34" charset="0"/>
              </a:rPr>
              <a:t>desarrollo</a:t>
            </a:r>
            <a:r>
              <a:rPr lang="pt-BR" altLang="pt-BR" sz="3600" b="1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pt-BR" altLang="pt-BR" sz="3600" b="1" dirty="0" err="1" smtClean="0">
                <a:solidFill>
                  <a:srgbClr val="92D050"/>
                </a:solidFill>
                <a:latin typeface="Arial" pitchFamily="34" charset="0"/>
              </a:rPr>
              <a:t>sostenible</a:t>
            </a:r>
            <a:endParaRPr lang="pt-BR" altLang="pt-BR" sz="2400" dirty="0"/>
          </a:p>
          <a:p>
            <a:pPr algn="just"/>
            <a:r>
              <a:rPr lang="pt-BR" altLang="pt-BR" sz="2400" dirty="0"/>
              <a:t>	</a:t>
            </a:r>
            <a:endParaRPr lang="pt-BR" altLang="pt-BR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693738" y="2209800"/>
            <a:ext cx="75438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00664D"/>
                </a:solidFill>
                <a:ea typeface="ＭＳ Ｐゴシック" pitchFamily="1" charset="-128"/>
              </a:rPr>
              <a:t>La política pública de contratación que utiliza el poder </a:t>
            </a:r>
            <a:r>
              <a:rPr lang="es-ES" dirty="0">
                <a:solidFill>
                  <a:srgbClr val="00B050"/>
                </a:solidFill>
                <a:ea typeface="ＭＳ Ｐゴシック" pitchFamily="1" charset="-128"/>
              </a:rPr>
              <a:t>adquisitivo del Estado para implementar el desarrollo económico y social, </a:t>
            </a:r>
            <a:r>
              <a:rPr lang="es-ES" dirty="0">
                <a:solidFill>
                  <a:srgbClr val="00664D"/>
                </a:solidFill>
                <a:ea typeface="ＭＳ Ｐゴシック" pitchFamily="1" charset="-128"/>
              </a:rPr>
              <a:t>así como la reducción del impacto ambiental, </a:t>
            </a:r>
            <a:r>
              <a:rPr lang="es-ES" dirty="0" smtClean="0">
                <a:solidFill>
                  <a:srgbClr val="00664D"/>
                </a:solidFill>
                <a:ea typeface="ＭＳ Ｐゴシック" pitchFamily="1" charset="-128"/>
              </a:rPr>
              <a:t>usando de </a:t>
            </a:r>
            <a:r>
              <a:rPr lang="es-ES" dirty="0">
                <a:solidFill>
                  <a:srgbClr val="00664D"/>
                </a:solidFill>
                <a:ea typeface="ＭＳ Ｐゴシック" pitchFamily="1" charset="-128"/>
              </a:rPr>
              <a:t>diferentes criterios y procedimientos.</a:t>
            </a:r>
            <a:endParaRPr lang="pt-BR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79375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8000"/>
              </a:lnSpc>
              <a:spcBef>
                <a:spcPts val="1438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pt-BR" sz="2300">
                <a:solidFill>
                  <a:srgbClr val="006600"/>
                </a:solidFill>
                <a:latin typeface="Arial Black" pitchFamily="34" charset="0"/>
              </a:rPr>
              <a:t>MINISTÉRIO DO PLANEJAMENTO</a:t>
            </a:r>
          </a:p>
        </p:txBody>
      </p:sp>
      <p:sp>
        <p:nvSpPr>
          <p:cNvPr id="18437" name="Line 2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7188" y="3500438"/>
            <a:ext cx="8277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GB" sz="4000" dirty="0">
                <a:solidFill>
                  <a:srgbClr val="FFFFFF"/>
                </a:solidFill>
              </a:rPr>
              <a:t>1. POLÍTICAS PÚBLICAS PARA  LA AGRICULTURA FAMILIAR</a:t>
            </a:r>
          </a:p>
          <a:p>
            <a:pPr algn="ctr">
              <a:lnSpc>
                <a:spcPct val="93000"/>
              </a:lnSpc>
              <a:buClrTx/>
              <a:buFontTx/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algn="ctr">
              <a:lnSpc>
                <a:spcPct val="93000"/>
              </a:lnSpc>
              <a:buClrTx/>
              <a:buFontTx/>
              <a:buNone/>
            </a:pP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6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1052513"/>
            <a:ext cx="8229600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3200" dirty="0">
                <a:latin typeface="Calibri" pitchFamily="32" charset="0"/>
                <a:ea typeface="SimSun" charset="-122"/>
              </a:rPr>
              <a:t> </a:t>
            </a:r>
            <a:r>
              <a:rPr lang="pt-BR" sz="2800" dirty="0">
                <a:latin typeface="Calibri" pitchFamily="32" charset="0"/>
                <a:ea typeface="SimSun" charset="-122"/>
              </a:rPr>
              <a:t>Agricultores familiares </a:t>
            </a:r>
            <a:r>
              <a:rPr lang="pt-BR" sz="2800" dirty="0" err="1">
                <a:latin typeface="Calibri" pitchFamily="32" charset="0"/>
                <a:ea typeface="SimSun" charset="-122"/>
              </a:rPr>
              <a:t>con</a:t>
            </a:r>
            <a:r>
              <a:rPr lang="pt-BR" sz="2800" dirty="0">
                <a:latin typeface="Calibri" pitchFamily="32" charset="0"/>
                <a:ea typeface="SimSun" charset="-122"/>
              </a:rPr>
              <a:t> </a:t>
            </a:r>
            <a:r>
              <a:rPr lang="pt-BR" sz="2800" dirty="0" err="1">
                <a:latin typeface="Calibri" pitchFamily="32" charset="0"/>
                <a:ea typeface="SimSun" charset="-122"/>
              </a:rPr>
              <a:t>ingreso</a:t>
            </a:r>
            <a:r>
              <a:rPr lang="pt-BR" sz="2800" dirty="0">
                <a:latin typeface="Calibri" pitchFamily="32" charset="0"/>
                <a:ea typeface="SimSun" charset="-122"/>
              </a:rPr>
              <a:t> </a:t>
            </a:r>
            <a:r>
              <a:rPr lang="pt-BR" sz="2800" i="1" dirty="0">
                <a:latin typeface="Calibri" pitchFamily="32" charset="0"/>
                <a:ea typeface="SimSun" charset="-122"/>
              </a:rPr>
              <a:t>per capita </a:t>
            </a:r>
            <a:r>
              <a:rPr lang="pt-BR" sz="2800" dirty="0">
                <a:latin typeface="Calibri" pitchFamily="32" charset="0"/>
                <a:ea typeface="SimSun" charset="-122"/>
              </a:rPr>
              <a:t>&lt; R$70</a:t>
            </a:r>
          </a:p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SimSun" charset="-122"/>
              </a:rPr>
              <a:t>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Asentados</a:t>
            </a:r>
            <a:r>
              <a:rPr lang="pt-BR" sz="2800" i="1" dirty="0">
                <a:latin typeface="Calibri" pitchFamily="32" charset="0"/>
                <a:ea typeface="SimSun" charset="-122"/>
              </a:rPr>
              <a:t> de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la</a:t>
            </a:r>
            <a:r>
              <a:rPr lang="pt-BR" sz="2800" i="1" dirty="0">
                <a:latin typeface="Calibri" pitchFamily="32" charset="0"/>
                <a:ea typeface="SimSun" charset="-122"/>
              </a:rPr>
              <a:t> Reforma Agraria</a:t>
            </a:r>
          </a:p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2800" i="1" dirty="0">
                <a:latin typeface="Calibri" pitchFamily="32" charset="0"/>
                <a:ea typeface="SimSun" charset="-122"/>
              </a:rPr>
              <a:t> 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Quilombolas</a:t>
            </a:r>
          </a:p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2800" i="1" dirty="0">
                <a:latin typeface="Calibri" pitchFamily="32" charset="0"/>
                <a:ea typeface="SimSun" charset="-122"/>
              </a:rPr>
              <a:t>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Indigenas</a:t>
            </a:r>
            <a:endParaRPr lang="pt-BR" sz="2800" i="1" dirty="0">
              <a:latin typeface="Calibri" pitchFamily="32" charset="0"/>
              <a:ea typeface="SimSun" charset="-122"/>
            </a:endParaRPr>
          </a:p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2800" i="1" dirty="0">
                <a:latin typeface="Calibri" pitchFamily="32" charset="0"/>
                <a:ea typeface="SimSun" charset="-122"/>
              </a:rPr>
              <a:t>Del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 total de </a:t>
            </a:r>
            <a:r>
              <a:rPr lang="pt-BR" sz="2800" i="1" dirty="0" err="1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proveedores</a:t>
            </a:r>
            <a:r>
              <a:rPr lang="pt-BR" sz="2800" i="1" dirty="0">
                <a:latin typeface="Calibri" pitchFamily="32" charset="0"/>
                <a:ea typeface="SimSun" charset="-122"/>
              </a:rPr>
              <a:t>,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un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 mínimo </a:t>
            </a:r>
            <a:r>
              <a:rPr lang="pt-BR" sz="2800" i="1" dirty="0" err="1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del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 40%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deben</a:t>
            </a:r>
            <a:r>
              <a:rPr lang="pt-BR" sz="2800" i="1" dirty="0">
                <a:latin typeface="Calibri" pitchFamily="32" charset="0"/>
                <a:ea typeface="SimSun" charset="-122"/>
              </a:rPr>
              <a:t> ser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del</a:t>
            </a:r>
            <a:r>
              <a:rPr lang="pt-BR" sz="2800" i="1" dirty="0">
                <a:latin typeface="Calibri" pitchFamily="32" charset="0"/>
                <a:ea typeface="SimSun" charset="-122"/>
              </a:rPr>
              <a:t> público citado.</a:t>
            </a:r>
          </a:p>
          <a:p>
            <a:pPr>
              <a:spcBef>
                <a:spcPts val="700"/>
              </a:spcBef>
              <a:buFont typeface="Wingdings" charset="2"/>
              <a:buChar char=""/>
            </a:pPr>
            <a:r>
              <a:rPr lang="pt-BR" sz="2800" i="1" dirty="0" smtClean="0">
                <a:latin typeface="Calibri" pitchFamily="32" charset="0"/>
                <a:ea typeface="SimSun" charset="-122"/>
              </a:rPr>
              <a:t> </a:t>
            </a:r>
            <a:r>
              <a:rPr lang="pt-BR" sz="2800" i="1" dirty="0">
                <a:latin typeface="Calibri" pitchFamily="32" charset="0"/>
                <a:ea typeface="SimSun" charset="-122"/>
              </a:rPr>
              <a:t>Del total de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proveedores</a:t>
            </a:r>
            <a:r>
              <a:rPr lang="pt-BR" sz="2800" i="1" dirty="0">
                <a:latin typeface="Calibri" pitchFamily="32" charset="0"/>
                <a:ea typeface="SimSun" charset="-122"/>
              </a:rPr>
              <a:t>,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un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 mínimo </a:t>
            </a:r>
            <a:r>
              <a:rPr lang="pt-BR" sz="2800" i="1" dirty="0" err="1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del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 40% </a:t>
            </a:r>
            <a:r>
              <a:rPr lang="pt-BR" sz="2800" i="1" dirty="0" err="1">
                <a:latin typeface="Calibri" pitchFamily="32" charset="0"/>
                <a:ea typeface="SimSun" charset="-122"/>
              </a:rPr>
              <a:t>deben</a:t>
            </a:r>
            <a:r>
              <a:rPr lang="pt-BR" sz="2800" i="1" dirty="0">
                <a:latin typeface="Calibri" pitchFamily="32" charset="0"/>
                <a:ea typeface="SimSun" charset="-122"/>
              </a:rPr>
              <a:t> ser </a:t>
            </a:r>
            <a:r>
              <a:rPr lang="pt-BR" sz="2800" i="1" dirty="0" err="1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mujeres</a:t>
            </a:r>
            <a:r>
              <a:rPr lang="pt-BR" sz="2800" i="1" dirty="0">
                <a:solidFill>
                  <a:srgbClr val="FF0000"/>
                </a:solidFill>
                <a:latin typeface="Calibri" pitchFamily="32" charset="0"/>
                <a:ea typeface="SimSun" charset="-122"/>
              </a:rPr>
              <a:t>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pt-BR" sz="2800" i="1" dirty="0">
              <a:latin typeface="Calibri" pitchFamily="32" charset="0"/>
              <a:ea typeface="SimSun" charset="-122"/>
            </a:endParaRPr>
          </a:p>
          <a:p>
            <a:pPr>
              <a:spcBef>
                <a:spcPts val="700"/>
              </a:spcBef>
              <a:buClrTx/>
              <a:buFontTx/>
              <a:buNone/>
            </a:pPr>
            <a:endParaRPr lang="pt-BR" sz="2800" i="1" dirty="0">
              <a:latin typeface="Calibri" pitchFamily="32" charset="0"/>
              <a:ea typeface="SimSun" charset="-122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DBEE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600" b="1" i="1">
                <a:solidFill>
                  <a:srgbClr val="254061"/>
                </a:solidFill>
                <a:latin typeface="Calibri" pitchFamily="32" charset="0"/>
                <a:ea typeface="SimSun" charset="-122"/>
              </a:rPr>
              <a:t>Público prioritario proveedor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427288" y="620713"/>
            <a:ext cx="31543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3600" b="1"/>
              <a:t>Compradores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6119813"/>
            <a:ext cx="87137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200">
                <a:solidFill>
                  <a:srgbClr val="FF0000"/>
                </a:solidFill>
              </a:rPr>
              <a:t>Fuente del recurso: dotação presupuestaria própia de cada órgano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13" y="31750"/>
            <a:ext cx="9144000" cy="523875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2800"/>
              <a:t>PAA – Modalidad Compra Institucional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1666875"/>
            <a:ext cx="2447925" cy="1190625"/>
          </a:xfrm>
          <a:prstGeom prst="rect">
            <a:avLst/>
          </a:prstGeom>
          <a:solidFill>
            <a:srgbClr val="95B3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400"/>
              <a:t>Órganos Públicos </a:t>
            </a:r>
          </a:p>
          <a:p>
            <a:pPr algn="ctr">
              <a:buClrTx/>
              <a:buFontTx/>
              <a:buNone/>
            </a:pPr>
            <a:r>
              <a:rPr lang="pt-BR" sz="2400"/>
              <a:t>Federales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59450" y="1079500"/>
            <a:ext cx="2449513" cy="1924050"/>
          </a:xfrm>
          <a:prstGeom prst="rect">
            <a:avLst/>
          </a:prstGeom>
          <a:solidFill>
            <a:srgbClr val="37609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Universidads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Hospitales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Fuerzas Armadas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Institutos Federales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4213" y="3357563"/>
            <a:ext cx="2447925" cy="1190625"/>
          </a:xfrm>
          <a:prstGeom prst="rect">
            <a:avLst/>
          </a:prstGeom>
          <a:solidFill>
            <a:srgbClr val="95B3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400"/>
              <a:t>Órganos Públicos </a:t>
            </a:r>
          </a:p>
          <a:p>
            <a:pPr algn="ctr">
              <a:buClrTx/>
              <a:buFontTx/>
              <a:buNone/>
            </a:pPr>
            <a:r>
              <a:rPr lang="pt-BR" sz="2400"/>
              <a:t>Provinciales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59450" y="3240088"/>
            <a:ext cx="2447925" cy="1312862"/>
          </a:xfrm>
          <a:prstGeom prst="rect">
            <a:avLst/>
          </a:prstGeom>
          <a:solidFill>
            <a:srgbClr val="37609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Hospitales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SUSEPE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Brigada Militar</a:t>
            </a:r>
          </a:p>
          <a:p>
            <a:pPr algn="just"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Fase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4213" y="5172075"/>
            <a:ext cx="2447925" cy="460375"/>
          </a:xfrm>
          <a:prstGeom prst="rect">
            <a:avLst/>
          </a:prstGeom>
          <a:solidFill>
            <a:srgbClr val="95B3D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400"/>
              <a:t>Prefecturas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97525" y="4741863"/>
            <a:ext cx="3006725" cy="1312862"/>
          </a:xfrm>
          <a:prstGeom prst="rect">
            <a:avLst/>
          </a:prstGeom>
          <a:solidFill>
            <a:srgbClr val="37609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Hospitales</a:t>
            </a:r>
          </a:p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Alimentación Escolar</a:t>
            </a:r>
          </a:p>
          <a:p>
            <a:pPr>
              <a:buClr>
                <a:srgbClr val="FFFFFF"/>
              </a:buClr>
              <a:buFont typeface="Arial" charset="0"/>
              <a:buChar char="-"/>
            </a:pPr>
            <a:r>
              <a:rPr lang="pt-BR" sz="2000">
                <a:solidFill>
                  <a:srgbClr val="FFFFFF"/>
                </a:solidFill>
              </a:rPr>
              <a:t>Programas de Asistencia Social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178175" y="1839913"/>
            <a:ext cx="2398713" cy="365125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178175" y="3590925"/>
            <a:ext cx="2444750" cy="36353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151188" y="5221288"/>
            <a:ext cx="2446337" cy="363537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60513"/>
            <a:ext cx="866775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388" y="6210300"/>
            <a:ext cx="87137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200">
                <a:solidFill>
                  <a:srgbClr val="FF0000"/>
                </a:solidFill>
              </a:rPr>
              <a:t>Fuente del recurso: dotação presupuestaria própia de cada órgano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1750"/>
            <a:ext cx="9144000" cy="1079500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 dirty="0" err="1"/>
              <a:t>Modalidad</a:t>
            </a:r>
            <a:r>
              <a:rPr lang="pt-BR" sz="3200" b="1" dirty="0"/>
              <a:t> Compra </a:t>
            </a:r>
            <a:r>
              <a:rPr lang="pt-BR" sz="3200" b="1" dirty="0" smtClean="0"/>
              <a:t>DIRETA Institucional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3200" b="1" dirty="0" err="1"/>
              <a:t>del</a:t>
            </a:r>
            <a:r>
              <a:rPr lang="pt-BR" sz="3200" b="1" dirty="0"/>
              <a:t> </a:t>
            </a:r>
            <a:r>
              <a:rPr lang="en-GB" sz="3200" dirty="0"/>
              <a:t>PAA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2" y="116632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127125"/>
            <a:ext cx="60960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4589463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59338" y="5040313"/>
            <a:ext cx="1277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1600">
                <a:solidFill>
                  <a:srgbClr val="FFFFFF"/>
                </a:solidFill>
                <a:latin typeface="Calibri" pitchFamily="32" charset="0"/>
                <a:ea typeface="ＭＳ Ｐゴシック" pitchFamily="32" charset="-128"/>
              </a:rPr>
              <a:t>Populación Atendida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90500" y="3213100"/>
            <a:ext cx="5482504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 dirty="0" smtClean="0">
                <a:latin typeface="Tahoma" pitchFamily="32" charset="0"/>
                <a:cs typeface="Tahoma" pitchFamily="32" charset="0"/>
              </a:rPr>
              <a:t>¿</a:t>
            </a:r>
            <a:r>
              <a:rPr lang="pt-BR" sz="2800" b="1" dirty="0" err="1" smtClean="0">
                <a:latin typeface="Calibri" pitchFamily="32" charset="0"/>
                <a:ea typeface="ＭＳ Ｐゴシック" pitchFamily="32" charset="-128"/>
              </a:rPr>
              <a:t>Quienes</a:t>
            </a: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 ganan?388 mil</a:t>
            </a:r>
          </a:p>
          <a:p>
            <a:pPr>
              <a:buClrTx/>
              <a:buFontTx/>
              <a:buNone/>
            </a:pP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 agricultores familiares.</a:t>
            </a:r>
          </a:p>
          <a:p>
            <a:pPr>
              <a:buClrTx/>
              <a:buFontTx/>
              <a:buNone/>
            </a:pP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1.3 milhões de operação de compra</a:t>
            </a:r>
          </a:p>
          <a:p>
            <a:pPr>
              <a:buClrTx/>
              <a:buFontTx/>
              <a:buNone/>
            </a:pP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Participam 426 munic</a:t>
            </a: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ípios</a:t>
            </a:r>
          </a:p>
          <a:p>
            <a:pPr>
              <a:buClrTx/>
              <a:buFontTx/>
              <a:buNone/>
            </a:pPr>
            <a:r>
              <a:rPr lang="pt-BR" sz="2800" b="1" dirty="0" smtClean="0">
                <a:latin typeface="Calibri" pitchFamily="32" charset="0"/>
                <a:ea typeface="ＭＳ Ｐゴシック" pitchFamily="32" charset="-128"/>
              </a:rPr>
              <a:t>23 estados</a:t>
            </a:r>
            <a:endParaRPr lang="pt-BR" sz="2800" b="1" dirty="0">
              <a:latin typeface="Calibri" pitchFamily="32" charset="0"/>
              <a:ea typeface="ＭＳ Ｐゴシック" pitchFamily="32" charset="-128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886325"/>
            <a:ext cx="8239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50825" y="2708275"/>
            <a:ext cx="86423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300" b="1" dirty="0">
                <a:solidFill>
                  <a:srgbClr val="FFC000"/>
                </a:solidFill>
                <a:latin typeface="Calibri" pitchFamily="32" charset="0"/>
                <a:ea typeface="ＭＳ Ｐゴシック" pitchFamily="32" charset="-128"/>
              </a:rPr>
              <a:t>2</a:t>
            </a:r>
            <a:r>
              <a:rPr lang="pt-BR" sz="2300" b="1" dirty="0" smtClean="0">
                <a:solidFill>
                  <a:srgbClr val="FFC000"/>
                </a:solidFill>
                <a:latin typeface="Calibri" pitchFamily="32" charset="0"/>
                <a:ea typeface="ＭＳ Ｐゴシック" pitchFamily="32" charset="-128"/>
              </a:rPr>
              <a:t>.MAJOR </a:t>
            </a:r>
            <a:r>
              <a:rPr lang="pt-BR" sz="2300" b="1" dirty="0">
                <a:solidFill>
                  <a:srgbClr val="FFC000"/>
                </a:solidFill>
                <a:latin typeface="Calibri" pitchFamily="32" charset="0"/>
                <a:ea typeface="ＭＳ Ｐゴシック" pitchFamily="32" charset="-128"/>
              </a:rPr>
              <a:t>ECONOMIA Y CALIDADE EN LAS ADQUISICIONES </a:t>
            </a:r>
          </a:p>
          <a:p>
            <a:pPr algn="ctr">
              <a:buClrTx/>
              <a:buFontTx/>
              <a:buNone/>
            </a:pPr>
            <a:r>
              <a:rPr lang="pt-BR" sz="2300" b="1" dirty="0">
                <a:solidFill>
                  <a:srgbClr val="FFC000"/>
                </a:solidFill>
                <a:latin typeface="Calibri" pitchFamily="32" charset="0"/>
                <a:ea typeface="ＭＳ Ｐゴシック" pitchFamily="32" charset="-128"/>
              </a:rPr>
              <a:t>DE PRODUCTOS PARA ATENDIMENTO A LOS SISTEMAS EDUCACIONALES:</a:t>
            </a:r>
          </a:p>
          <a:p>
            <a:pPr algn="ctr">
              <a:buClrTx/>
              <a:buFontTx/>
              <a:buNone/>
            </a:pPr>
            <a:endParaRPr lang="pt-BR" sz="2300" b="1" dirty="0">
              <a:solidFill>
                <a:srgbClr val="FFC000"/>
              </a:solidFill>
              <a:latin typeface="Calibri" pitchFamily="32" charset="0"/>
              <a:ea typeface="ＭＳ Ｐゴシック" pitchFamily="32" charset="-128"/>
            </a:endParaRPr>
          </a:p>
          <a:p>
            <a:pPr algn="ctr">
              <a:buClrTx/>
              <a:buFontTx/>
              <a:buNone/>
            </a:pPr>
            <a:r>
              <a:rPr lang="pt-BR" sz="2800" b="1" u="sng" dirty="0">
                <a:solidFill>
                  <a:srgbClr val="FFC000"/>
                </a:solidFill>
                <a:latin typeface="Calibri" pitchFamily="32" charset="0"/>
                <a:ea typeface="ＭＳ Ｐゴシック" pitchFamily="32" charset="-128"/>
              </a:rPr>
              <a:t>EL MODELO DE COMPRAS DEL FNDE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169863"/>
            <a:ext cx="9144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FFFFFF"/>
                </a:solidFill>
                <a:latin typeface="Calibri" pitchFamily="32" charset="0"/>
                <a:cs typeface="Calibri" pitchFamily="32" charset="0"/>
              </a:rPr>
              <a:t>Fundo Nacional de Desenvolvimento da Educação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24625"/>
            <a:ext cx="23098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871</Words>
  <Application>Microsoft Office PowerPoint</Application>
  <PresentationFormat>On-screen Show (4:3)</PresentationFormat>
  <Paragraphs>197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Tema de Office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</dc:creator>
  <cp:lastModifiedBy>Ana</cp:lastModifiedBy>
  <cp:revision>333</cp:revision>
  <cp:lastPrinted>2012-02-29T12:54:14Z</cp:lastPrinted>
  <dcterms:created xsi:type="dcterms:W3CDTF">2012-01-19T00:56:27Z</dcterms:created>
  <dcterms:modified xsi:type="dcterms:W3CDTF">2014-10-28T17:27:16Z</dcterms:modified>
</cp:coreProperties>
</file>